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80625" cy="7559675"/>
  <p:notesSz cx="9144000" cy="6858000"/>
  <p:defaultTextStyle>
    <a:defPPr>
      <a:defRPr lang="en-US"/>
    </a:defPPr>
    <a:lvl1pPr marL="0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1pPr>
    <a:lvl2pPr marL="481066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2pPr>
    <a:lvl3pPr marL="962132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3pPr>
    <a:lvl4pPr marL="1443198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4pPr>
    <a:lvl5pPr marL="1924263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5pPr>
    <a:lvl6pPr marL="2405329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6pPr>
    <a:lvl7pPr marL="2886395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7pPr>
    <a:lvl8pPr marL="3367461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8pPr>
    <a:lvl9pPr marL="3848527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BFF"/>
    <a:srgbClr val="C3EBE8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96" d="100"/>
          <a:sy n="96" d="100"/>
        </p:scale>
        <p:origin x="84" y="1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358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5940C136-C792-4F3C-9345-EC1457FA0E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34" b="91635"/>
          <a:stretch/>
        </p:blipFill>
        <p:spPr>
          <a:xfrm>
            <a:off x="127712" y="7296327"/>
            <a:ext cx="1017337" cy="166968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AEF1650E-D1AA-342B-795C-6EB453D3D40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96" y="224790"/>
            <a:ext cx="885553" cy="88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837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&amp; Pag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60C8D76-C293-4791-A782-B7CEC51A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2753" y="7000584"/>
            <a:ext cx="560788" cy="3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62F86CD5-A1CB-4558-A6A9-94D30281CAD2}" type="slidenum">
              <a:rPr lang="en-NZ" smtClean="0"/>
              <a:pPr/>
              <a:t>‹#›</a:t>
            </a:fld>
            <a:endParaRPr lang="en-NZ"/>
          </a:p>
        </p:txBody>
      </p:sp>
      <p:pic>
        <p:nvPicPr>
          <p:cNvPr id="4" name="Picture 3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5940C136-C792-4F3C-9345-EC1457FA0E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34" b="91635"/>
          <a:stretch/>
        </p:blipFill>
        <p:spPr>
          <a:xfrm>
            <a:off x="127712" y="7296327"/>
            <a:ext cx="1017337" cy="16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755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EBCB3-DC78-49A5-A95A-95BD9AB53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44" y="298834"/>
            <a:ext cx="8694539" cy="321448"/>
          </a:xfrm>
          <a:prstGeom prst="rect">
            <a:avLst/>
          </a:prstGeom>
        </p:spPr>
        <p:txBody>
          <a:bodyPr/>
          <a:lstStyle>
            <a:lvl1pPr algn="ctr">
              <a:defRPr sz="1662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NZ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64CAC82-7EC7-480C-884C-BE13D2134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2753" y="7000584"/>
            <a:ext cx="560788" cy="3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62F86CD5-A1CB-4558-A6A9-94D30281CAD2}" type="slidenum">
              <a:rPr lang="en-NZ" smtClean="0"/>
              <a:pPr/>
              <a:t>‹#›</a:t>
            </a:fld>
            <a:endParaRPr lang="en-NZ"/>
          </a:p>
        </p:txBody>
      </p:sp>
      <p:pic>
        <p:nvPicPr>
          <p:cNvPr id="4" name="Picture 3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5E70DB7D-C123-43C3-BC53-AE7F8C7D09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34" b="91635"/>
          <a:stretch/>
        </p:blipFill>
        <p:spPr>
          <a:xfrm>
            <a:off x="127712" y="7296327"/>
            <a:ext cx="1017337" cy="16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30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3065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2" r:id="rId2"/>
    <p:sldLayoutId id="2147483667" r:id="rId3"/>
    <p:sldLayoutId id="2147483663" r:id="rId4"/>
  </p:sldLayoutIdLst>
  <p:txStyles>
    <p:titleStyle>
      <a:lvl1pPr algn="l" defTabSz="474779" rtl="0" eaLnBrk="1" latinLnBrk="0" hangingPunct="1">
        <a:lnSpc>
          <a:spcPct val="90000"/>
        </a:lnSpc>
        <a:spcBef>
          <a:spcPct val="0"/>
        </a:spcBef>
        <a:buNone/>
        <a:defRPr sz="22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8695" indent="-118695" algn="l" defTabSz="474779" rtl="0" eaLnBrk="1" latinLnBrk="0" hangingPunct="1">
        <a:lnSpc>
          <a:spcPct val="90000"/>
        </a:lnSpc>
        <a:spcBef>
          <a:spcPts val="519"/>
        </a:spcBef>
        <a:buFont typeface="Arial" panose="020B0604020202020204" pitchFamily="34" charset="0"/>
        <a:buChar char="•"/>
        <a:defRPr sz="1454" kern="1200">
          <a:solidFill>
            <a:schemeClr val="tx1"/>
          </a:solidFill>
          <a:latin typeface="+mn-lt"/>
          <a:ea typeface="+mn-ea"/>
          <a:cs typeface="+mn-cs"/>
        </a:defRPr>
      </a:lvl1pPr>
      <a:lvl2pPr marL="356085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593474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1038" kern="1200">
          <a:solidFill>
            <a:schemeClr val="tx1"/>
          </a:solidFill>
          <a:latin typeface="+mn-lt"/>
          <a:ea typeface="+mn-ea"/>
          <a:cs typeface="+mn-cs"/>
        </a:defRPr>
      </a:lvl3pPr>
      <a:lvl4pPr marL="830864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4pPr>
      <a:lvl5pPr marL="1068254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5pPr>
      <a:lvl6pPr marL="1305643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6pPr>
      <a:lvl7pPr marL="1543033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7pPr>
      <a:lvl8pPr marL="1780423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8pPr>
      <a:lvl9pPr marL="2017812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1pPr>
      <a:lvl2pPr marL="237390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2pPr>
      <a:lvl3pPr marL="474779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3pPr>
      <a:lvl4pPr marL="712169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4pPr>
      <a:lvl5pPr marL="949559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5pPr>
      <a:lvl6pPr marL="1186948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6pPr>
      <a:lvl7pPr marL="1424338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7pPr>
      <a:lvl8pPr marL="1661728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8pPr>
      <a:lvl9pPr marL="1899117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zqa.govt.nz/framework/explore/domain.do?frameworkId=76447" TargetMode="External"/><Relationship Id="rId2" Type="http://schemas.openxmlformats.org/officeDocument/2006/relationships/hyperlink" Target="https://www.driveresource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zqa.govt.nz/framework/explore/domain.do?frameworkId=76443" TargetMode="External"/><Relationship Id="rId5" Type="http://schemas.openxmlformats.org/officeDocument/2006/relationships/hyperlink" Target="https://www.nzqa.govt.nz/framework/explore/domain.do?frameworkId=75789" TargetMode="External"/><Relationship Id="rId4" Type="http://schemas.openxmlformats.org/officeDocument/2006/relationships/hyperlink" Target="https://www.nzqa.govt.nz/framework/explore/domain.do?frameworkId=7613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hlinkClick r:id="rId2"/>
            <a:extLst>
              <a:ext uri="{FF2B5EF4-FFF2-40B4-BE49-F238E27FC236}">
                <a16:creationId xmlns:a16="http://schemas.microsoft.com/office/drawing/2014/main" id="{28FEBCA4-38A3-B632-1200-5BF893664595}"/>
              </a:ext>
            </a:extLst>
          </p:cNvPr>
          <p:cNvSpPr/>
          <p:nvPr/>
        </p:nvSpPr>
        <p:spPr>
          <a:xfrm>
            <a:off x="143691" y="182880"/>
            <a:ext cx="1123406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8FB7AA5-A771-1604-BBEA-90883AEBD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271211"/>
              </p:ext>
            </p:extLst>
          </p:nvPr>
        </p:nvGraphicFramePr>
        <p:xfrm>
          <a:off x="429312" y="1097280"/>
          <a:ext cx="9338219" cy="58198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219">
                  <a:extLst>
                    <a:ext uri="{9D8B030D-6E8A-4147-A177-3AD203B41FA5}">
                      <a16:colId xmlns:a16="http://schemas.microsoft.com/office/drawing/2014/main" val="199173256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951493047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83387838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375892436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26341723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93026023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477405156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542314189"/>
                    </a:ext>
                  </a:extLst>
                </a:gridCol>
              </a:tblGrid>
              <a:tr h="5086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Field</a:t>
                      </a:r>
                      <a:endParaRPr lang="en-NZ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Humanities</a:t>
                      </a:r>
                      <a:endParaRPr lang="en-NZ" sz="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Core Generic</a:t>
                      </a:r>
                      <a:endParaRPr lang="en-NZ" sz="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068705"/>
                  </a:ext>
                </a:extLst>
              </a:tr>
              <a:tr h="5086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Sub-field</a:t>
                      </a:r>
                      <a:endParaRPr lang="en-NZ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3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Communication Skills</a:t>
                      </a:r>
                      <a:endParaRPr lang="en-NZ" sz="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300" b="0" dirty="0">
                          <a:effectLst/>
                          <a:latin typeface="+mn-lt"/>
                        </a:rPr>
                        <a:t>English</a:t>
                      </a:r>
                      <a:endParaRPr lang="en-NZ" sz="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300" b="0" dirty="0">
                          <a:effectLst/>
                          <a:latin typeface="+mn-lt"/>
                        </a:rPr>
                        <a:t>Core Generic</a:t>
                      </a:r>
                      <a:endParaRPr lang="en-NZ" sz="800" b="0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700" b="0" dirty="0">
                          <a:effectLst/>
                          <a:latin typeface="+mn-lt"/>
                        </a:rPr>
                        <a:t>(Yes, same name as field above)</a:t>
                      </a:r>
                      <a:endParaRPr lang="en-NZ" sz="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439006"/>
                  </a:ext>
                </a:extLst>
              </a:tr>
              <a:tr h="4826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Domain</a:t>
                      </a:r>
                      <a:endParaRPr lang="en-NZ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u="sng" dirty="0">
                          <a:solidFill>
                            <a:srgbClr val="0070C0"/>
                          </a:solidFill>
                          <a:effectLst/>
                          <a:latin typeface="+mn-lt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Writing</a:t>
                      </a:r>
                      <a:endParaRPr lang="en-NZ" sz="10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u="sng" dirty="0">
                          <a:solidFill>
                            <a:srgbClr val="0070C0"/>
                          </a:solidFill>
                          <a:effectLst/>
                          <a:latin typeface="+mn-lt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Reading</a:t>
                      </a:r>
                      <a:endParaRPr lang="en-NZ" sz="10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u="sng" dirty="0">
                          <a:solidFill>
                            <a:srgbClr val="0070C0"/>
                          </a:solidFill>
                          <a:effectLst/>
                          <a:latin typeface="+mn-lt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Interpersonal</a:t>
                      </a:r>
                      <a:endParaRPr lang="en-NZ" sz="1000" b="0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u="sng" dirty="0">
                          <a:solidFill>
                            <a:srgbClr val="0070C0"/>
                          </a:solidFill>
                          <a:effectLst/>
                          <a:latin typeface="+mn-lt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Communications</a:t>
                      </a:r>
                      <a:endParaRPr lang="en-NZ" sz="10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Written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Language</a:t>
                      </a:r>
                      <a:endParaRPr lang="en-NZ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Visual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Language</a:t>
                      </a:r>
                      <a:endParaRPr lang="en-NZ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Oral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Language</a:t>
                      </a:r>
                      <a:endParaRPr lang="en-NZ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u="sng" dirty="0">
                          <a:solidFill>
                            <a:srgbClr val="0070C0"/>
                          </a:solidFill>
                          <a:effectLst/>
                          <a:latin typeface="+mn-lt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Work and</a:t>
                      </a:r>
                      <a:endParaRPr lang="en-NZ" sz="1000" b="0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u="sng" dirty="0">
                          <a:solidFill>
                            <a:srgbClr val="0070C0"/>
                          </a:solidFill>
                          <a:effectLst/>
                          <a:latin typeface="+mn-lt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Study Skills</a:t>
                      </a:r>
                      <a:endParaRPr lang="en-NZ" sz="10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465163"/>
                  </a:ext>
                </a:extLst>
              </a:tr>
              <a:tr h="720000">
                <a:tc row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Unit Standards</a:t>
                      </a:r>
                      <a:endParaRPr lang="en-NZ" sz="10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9432" marR="49432" marT="0" marB="0" vert="vert27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3483</a:t>
                      </a: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Fill in a form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 credits</a:t>
                      </a:r>
                      <a:endParaRPr lang="en-NZ" sz="10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nil</a:t>
                      </a:r>
                      <a:endParaRPr lang="en-NZ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1293 Informal Interview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credits</a:t>
                      </a:r>
                      <a:endParaRPr lang="en-NZ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Achievement Standards only</a:t>
                      </a:r>
                      <a:endParaRPr lang="en-NZ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Achievement Standards only</a:t>
                      </a:r>
                      <a:endParaRPr lang="en-NZ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Achievement Standards only</a:t>
                      </a: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26622 Writing</a:t>
                      </a: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credits</a:t>
                      </a: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818726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NZ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3490 Complete Incident Report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credits</a:t>
                      </a: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NZ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3501 Listening Techniques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credits</a:t>
                      </a: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NZ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NZ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26624 Reading</a:t>
                      </a: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credits</a:t>
                      </a:r>
                      <a:endParaRPr lang="en-NZ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134632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NZ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NZ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3503 Communicate in a team or group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credits</a:t>
                      </a: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NZ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NZ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26625 Spoken Interactions</a:t>
                      </a: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credits</a:t>
                      </a: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372594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NZ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504 Produce a CV</a:t>
                      </a:r>
                      <a:endParaRPr lang="en-NZ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644504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NZ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NZ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7120 Note-taking</a:t>
                      </a:r>
                      <a:endParaRPr lang="en-NZ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163208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NZ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NZ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NZ" sz="1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NZ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7121 Research skills </a:t>
                      </a:r>
                      <a:endParaRPr lang="en-NZ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32" marR="49432" marT="0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84427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B94DE8C-6E1D-9B6F-98C2-6A02747C5D30}"/>
              </a:ext>
            </a:extLst>
          </p:cNvPr>
          <p:cNvSpPr txBox="1"/>
          <p:nvPr/>
        </p:nvSpPr>
        <p:spPr>
          <a:xfrm>
            <a:off x="2451699" y="556514"/>
            <a:ext cx="55989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Level 1 Unit Standards – Handy For the English Classroom</a:t>
            </a:r>
            <a:endParaRPr lang="en-NZ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A78E55-6DBF-0A11-B5E2-1C202D74AE9E}"/>
              </a:ext>
            </a:extLst>
          </p:cNvPr>
          <p:cNvSpPr txBox="1"/>
          <p:nvPr/>
        </p:nvSpPr>
        <p:spPr>
          <a:xfrm>
            <a:off x="3167750" y="6989759"/>
            <a:ext cx="3745124" cy="259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>
                <a:highlight>
                  <a:srgbClr val="FFFF00"/>
                </a:highlight>
              </a:rPr>
              <a:t>xxxx</a:t>
            </a:r>
            <a:r>
              <a:rPr lang="en-US" sz="1100" dirty="0">
                <a:highlight>
                  <a:srgbClr val="FFFF00"/>
                </a:highlight>
              </a:rPr>
              <a:t>*</a:t>
            </a:r>
            <a:r>
              <a:rPr lang="en-US" sz="1100" dirty="0"/>
              <a:t> – The three standards required for Level 1 Literacy.</a:t>
            </a:r>
            <a:endParaRPr lang="en-NZ" sz="1100" dirty="0"/>
          </a:p>
        </p:txBody>
      </p:sp>
    </p:spTree>
    <p:extLst>
      <p:ext uri="{BB962C8B-B14F-4D97-AF65-F5344CB8AC3E}">
        <p14:creationId xmlns:p14="http://schemas.microsoft.com/office/powerpoint/2010/main" val="2274854174"/>
      </p:ext>
    </p:extLst>
  </p:cSld>
  <p:clrMapOvr>
    <a:masterClrMapping/>
  </p:clrMapOvr>
</p:sld>
</file>

<file path=ppt/theme/theme1.xml><?xml version="1.0" encoding="utf-8"?>
<a:theme xmlns:a="http://schemas.openxmlformats.org/drawingml/2006/main" name="Logo">
  <a:themeElements>
    <a:clrScheme name="Custom 4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070C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1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0444D668-5B21-444B-8045-005B981E2735}" vid="{59ECF7E0-87EA-4AAA-8887-48CF3353A32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A4 LANDSCAPE Template</Template>
  <TotalTime>47</TotalTime>
  <Words>146</Words>
  <Application>Microsoft Office PowerPoint</Application>
  <PresentationFormat>Custom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Logo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de Lautour</dc:creator>
  <cp:lastModifiedBy>Sue de Lautour</cp:lastModifiedBy>
  <cp:revision>1</cp:revision>
  <dcterms:created xsi:type="dcterms:W3CDTF">2022-05-25T00:23:37Z</dcterms:created>
  <dcterms:modified xsi:type="dcterms:W3CDTF">2022-05-25T01:11:35Z</dcterms:modified>
</cp:coreProperties>
</file>