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080625"/>
  <p:notesSz cx="7077075" cy="9363075"/>
  <p:defaultTextStyle>
    <a:defPPr>
      <a:defRPr lang="en-US"/>
    </a:defPPr>
    <a:lvl1pPr marL="0" algn="l" defTabSz="4571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4571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3" algn="l" defTabSz="4571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0" algn="l" defTabSz="4571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4571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4571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1" algn="l" defTabSz="4571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4571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4571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EBE8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4DAD12-94D3-44B5-BCF0-F5CF3110FE69}" v="32" dt="2021-10-15T02:45:06.8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84964" autoAdjust="0"/>
  </p:normalViewPr>
  <p:slideViewPr>
    <p:cSldViewPr snapToGrid="0">
      <p:cViewPr varScale="1">
        <p:scale>
          <a:sx n="107" d="100"/>
          <a:sy n="107" d="100"/>
        </p:scale>
        <p:origin x="5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de Lautour" userId="3b1d8ab1be18bfe1" providerId="LiveId" clId="{054DAD12-94D3-44B5-BCF0-F5CF3110FE69}"/>
    <pc:docChg chg="custSel modSld">
      <pc:chgData name="Sue de Lautour" userId="3b1d8ab1be18bfe1" providerId="LiveId" clId="{054DAD12-94D3-44B5-BCF0-F5CF3110FE69}" dt="2021-10-15T02:46:28.596" v="3006" actId="1076"/>
      <pc:docMkLst>
        <pc:docMk/>
      </pc:docMkLst>
      <pc:sldChg chg="addSp modSp mod">
        <pc:chgData name="Sue de Lautour" userId="3b1d8ab1be18bfe1" providerId="LiveId" clId="{054DAD12-94D3-44B5-BCF0-F5CF3110FE69}" dt="2021-10-15T02:46:28.596" v="3006" actId="1076"/>
        <pc:sldMkLst>
          <pc:docMk/>
          <pc:sldMk cId="2274854174" sldId="256"/>
        </pc:sldMkLst>
        <pc:spChg chg="add mod">
          <ac:chgData name="Sue de Lautour" userId="3b1d8ab1be18bfe1" providerId="LiveId" clId="{054DAD12-94D3-44B5-BCF0-F5CF3110FE69}" dt="2021-10-15T02:43:23.706" v="2973" actId="688"/>
          <ac:spMkLst>
            <pc:docMk/>
            <pc:sldMk cId="2274854174" sldId="256"/>
            <ac:spMk id="3" creationId="{4F5234A4-3CD3-4105-9C21-A76C02BACA53}"/>
          </ac:spMkLst>
        </pc:spChg>
        <pc:spChg chg="add mod">
          <ac:chgData name="Sue de Lautour" userId="3b1d8ab1be18bfe1" providerId="LiveId" clId="{054DAD12-94D3-44B5-BCF0-F5CF3110FE69}" dt="2021-10-15T02:41:45.877" v="2955" actId="1076"/>
          <ac:spMkLst>
            <pc:docMk/>
            <pc:sldMk cId="2274854174" sldId="256"/>
            <ac:spMk id="12" creationId="{0158345E-F8A4-48D6-87AA-39CF4AA00F5C}"/>
          </ac:spMkLst>
        </pc:spChg>
        <pc:graphicFrameChg chg="add mod modGraphic">
          <ac:chgData name="Sue de Lautour" userId="3b1d8ab1be18bfe1" providerId="LiveId" clId="{054DAD12-94D3-44B5-BCF0-F5CF3110FE69}" dt="2021-10-15T02:46:13.930" v="3004" actId="20577"/>
          <ac:graphicFrameMkLst>
            <pc:docMk/>
            <pc:sldMk cId="2274854174" sldId="256"/>
            <ac:graphicFrameMk id="2" creationId="{91A17BA0-2E61-4F56-820F-5E43BAFD4BCC}"/>
          </ac:graphicFrameMkLst>
        </pc:graphicFrameChg>
        <pc:picChg chg="add mod">
          <ac:chgData name="Sue de Lautour" userId="3b1d8ab1be18bfe1" providerId="LiveId" clId="{054DAD12-94D3-44B5-BCF0-F5CF3110FE69}" dt="2021-10-15T02:41:59.049" v="2959" actId="1076"/>
          <ac:picMkLst>
            <pc:docMk/>
            <pc:sldMk cId="2274854174" sldId="256"/>
            <ac:picMk id="5" creationId="{C85261BD-F2C0-43F0-8C82-655582B14F36}"/>
          </ac:picMkLst>
        </pc:picChg>
        <pc:picChg chg="add mod">
          <ac:chgData name="Sue de Lautour" userId="3b1d8ab1be18bfe1" providerId="LiveId" clId="{054DAD12-94D3-44B5-BCF0-F5CF3110FE69}" dt="2021-10-15T02:46:24.827" v="3005" actId="1076"/>
          <ac:picMkLst>
            <pc:docMk/>
            <pc:sldMk cId="2274854174" sldId="256"/>
            <ac:picMk id="7" creationId="{ACC44719-CA68-40E1-9507-7F2362146FD7}"/>
          </ac:picMkLst>
        </pc:picChg>
        <pc:picChg chg="add mod">
          <ac:chgData name="Sue de Lautour" userId="3b1d8ab1be18bfe1" providerId="LiveId" clId="{054DAD12-94D3-44B5-BCF0-F5CF3110FE69}" dt="2021-10-15T02:41:54.415" v="2957" actId="1076"/>
          <ac:picMkLst>
            <pc:docMk/>
            <pc:sldMk cId="2274854174" sldId="256"/>
            <ac:picMk id="9" creationId="{24DE5EEF-90DC-4007-ABB5-AB8794A7BB5A}"/>
          </ac:picMkLst>
        </pc:picChg>
        <pc:picChg chg="add mod">
          <ac:chgData name="Sue de Lautour" userId="3b1d8ab1be18bfe1" providerId="LiveId" clId="{054DAD12-94D3-44B5-BCF0-F5CF3110FE69}" dt="2021-10-15T02:46:28.596" v="3006" actId="1076"/>
          <ac:picMkLst>
            <pc:docMk/>
            <pc:sldMk cId="2274854174" sldId="256"/>
            <ac:picMk id="11" creationId="{8FBB2830-A2D8-4E51-B8F5-9283870536A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358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6000DA-6082-448B-8460-5CC16C0CF8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27520" y="9552183"/>
            <a:ext cx="402696" cy="328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0FAF847F-4B74-4186-B6C4-5823949BFA5E}" type="slidenum">
              <a:rPr lang="en-NZ" smtClean="0"/>
              <a:pPr/>
              <a:t>‹#›</a:t>
            </a:fld>
            <a:endParaRPr lang="en-NZ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DFDDDE97-4CBA-477C-93AD-7743B97EDC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42" y="9612805"/>
            <a:ext cx="381544" cy="37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83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and 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8034E7-00B4-4C13-BFAB-A0534FCB89AD}"/>
              </a:ext>
            </a:extLst>
          </p:cNvPr>
          <p:cNvSpPr txBox="1"/>
          <p:nvPr userDrawn="1"/>
        </p:nvSpPr>
        <p:spPr>
          <a:xfrm>
            <a:off x="478840" y="9734051"/>
            <a:ext cx="2034579" cy="207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3" dirty="0"/>
              <a:t>Copyright Drive Resources</a:t>
            </a:r>
            <a:endParaRPr lang="en-NZ" sz="723" dirty="0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47145BFE-DC24-4104-A0F8-C47A9007A2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42" y="9612805"/>
            <a:ext cx="381544" cy="375067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FF083-780A-4768-B3A1-042D11D2C0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87837" y="9612805"/>
            <a:ext cx="402696" cy="328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0FAF847F-4B74-4186-B6C4-5823949BFA5E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7844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EBCB3-DC78-49A5-A95A-95BD9AB53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398489"/>
            <a:ext cx="6520220" cy="428642"/>
          </a:xfrm>
          <a:prstGeom prst="rect">
            <a:avLst/>
          </a:prstGeom>
        </p:spPr>
        <p:txBody>
          <a:bodyPr/>
          <a:lstStyle>
            <a:lvl1pPr algn="ctr">
              <a:defRPr sz="216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CC9EA7E-F33D-44BC-B60A-6574656C4A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27520" y="9552183"/>
            <a:ext cx="402696" cy="328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0FAF847F-4B74-4186-B6C4-5823949BFA5E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730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EBCB3-DC78-49A5-A95A-95BD9AB53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398489"/>
            <a:ext cx="6520220" cy="428642"/>
          </a:xfrm>
          <a:prstGeom prst="rect">
            <a:avLst/>
          </a:prstGeom>
        </p:spPr>
        <p:txBody>
          <a:bodyPr/>
          <a:lstStyle>
            <a:lvl1pPr algn="ctr">
              <a:defRPr sz="216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0A5B41-63B9-41A4-83BD-F8E3AF582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27520" y="9552183"/>
            <a:ext cx="402696" cy="328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0FAF847F-4B74-4186-B6C4-5823949BFA5E}" type="slidenum">
              <a:rPr lang="en-NZ" smtClean="0"/>
              <a:pPr/>
              <a:t>‹#›</a:t>
            </a:fld>
            <a:endParaRPr lang="en-NZ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20A143E0-A54E-4B46-82C9-DEEEC6CEDB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42" y="9612805"/>
            <a:ext cx="381544" cy="37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3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ogo, 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EBCB3-DC78-49A5-A95A-95BD9AB53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398489"/>
            <a:ext cx="6520220" cy="428642"/>
          </a:xfrm>
          <a:prstGeom prst="rect">
            <a:avLst/>
          </a:prstGeom>
        </p:spPr>
        <p:txBody>
          <a:bodyPr/>
          <a:lstStyle>
            <a:lvl1pPr algn="ctr">
              <a:defRPr sz="216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5295304-C501-477C-85A2-B60609960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27520" y="9552183"/>
            <a:ext cx="402696" cy="328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0FAF847F-4B74-4186-B6C4-5823949BFA5E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01F0A4-D8B3-498D-92B1-6F9DFD862D0B}"/>
              </a:ext>
            </a:extLst>
          </p:cNvPr>
          <p:cNvSpPr txBox="1"/>
          <p:nvPr userDrawn="1"/>
        </p:nvSpPr>
        <p:spPr>
          <a:xfrm>
            <a:off x="478840" y="9734051"/>
            <a:ext cx="2034579" cy="207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3" dirty="0"/>
              <a:t>Copyright Drive Resources</a:t>
            </a:r>
            <a:endParaRPr lang="en-NZ" sz="723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1237AB4A-7E2D-4B1D-ACA9-BEDB71D820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42" y="9612805"/>
            <a:ext cx="381544" cy="37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43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06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2" r:id="rId2"/>
    <p:sldLayoutId id="2147483661" r:id="rId3"/>
    <p:sldLayoutId id="2147483663" r:id="rId4"/>
    <p:sldLayoutId id="2147483666" r:id="rId5"/>
    <p:sldLayoutId id="2147483664" r:id="rId6"/>
  </p:sldLayoutIdLst>
  <p:txStyles>
    <p:titleStyle>
      <a:lvl1pPr algn="l" defTabSz="619545" rtl="0" eaLnBrk="1" latinLnBrk="0" hangingPunct="1">
        <a:lnSpc>
          <a:spcPct val="90000"/>
        </a:lnSpc>
        <a:spcBef>
          <a:spcPct val="0"/>
        </a:spcBef>
        <a:buNone/>
        <a:defRPr sz="298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886" indent="-154886" algn="l" defTabSz="619545" rtl="0" eaLnBrk="1" latinLnBrk="0" hangingPunct="1">
        <a:lnSpc>
          <a:spcPct val="90000"/>
        </a:lnSpc>
        <a:spcBef>
          <a:spcPts val="678"/>
        </a:spcBef>
        <a:buFont typeface="Arial" panose="020B0604020202020204" pitchFamily="34" charset="0"/>
        <a:buChar char="•"/>
        <a:defRPr sz="1897" kern="1200">
          <a:solidFill>
            <a:schemeClr val="tx1"/>
          </a:solidFill>
          <a:latin typeface="+mn-lt"/>
          <a:ea typeface="+mn-ea"/>
          <a:cs typeface="+mn-cs"/>
        </a:defRPr>
      </a:lvl1pPr>
      <a:lvl2pPr marL="464659" indent="-154886" algn="l" defTabSz="619545" rtl="0" eaLnBrk="1" latinLnBrk="0" hangingPunct="1">
        <a:lnSpc>
          <a:spcPct val="90000"/>
        </a:lnSpc>
        <a:spcBef>
          <a:spcPts val="338"/>
        </a:spcBef>
        <a:buFont typeface="Arial" panose="020B0604020202020204" pitchFamily="34" charset="0"/>
        <a:buChar char="•"/>
        <a:defRPr sz="1626" kern="1200">
          <a:solidFill>
            <a:schemeClr val="tx1"/>
          </a:solidFill>
          <a:latin typeface="+mn-lt"/>
          <a:ea typeface="+mn-ea"/>
          <a:cs typeface="+mn-cs"/>
        </a:defRPr>
      </a:lvl2pPr>
      <a:lvl3pPr marL="774431" indent="-154886" algn="l" defTabSz="619545" rtl="0" eaLnBrk="1" latinLnBrk="0" hangingPunct="1">
        <a:lnSpc>
          <a:spcPct val="90000"/>
        </a:lnSpc>
        <a:spcBef>
          <a:spcPts val="338"/>
        </a:spcBef>
        <a:buFont typeface="Arial" panose="020B0604020202020204" pitchFamily="34" charset="0"/>
        <a:buChar char="•"/>
        <a:defRPr sz="1355" kern="1200">
          <a:solidFill>
            <a:schemeClr val="tx1"/>
          </a:solidFill>
          <a:latin typeface="+mn-lt"/>
          <a:ea typeface="+mn-ea"/>
          <a:cs typeface="+mn-cs"/>
        </a:defRPr>
      </a:lvl3pPr>
      <a:lvl4pPr marL="1084203" indent="-154886" algn="l" defTabSz="619545" rtl="0" eaLnBrk="1" latinLnBrk="0" hangingPunct="1">
        <a:lnSpc>
          <a:spcPct val="90000"/>
        </a:lnSpc>
        <a:spcBef>
          <a:spcPts val="338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4pPr>
      <a:lvl5pPr marL="1393975" indent="-154886" algn="l" defTabSz="619545" rtl="0" eaLnBrk="1" latinLnBrk="0" hangingPunct="1">
        <a:lnSpc>
          <a:spcPct val="90000"/>
        </a:lnSpc>
        <a:spcBef>
          <a:spcPts val="338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5pPr>
      <a:lvl6pPr marL="1703748" indent="-154886" algn="l" defTabSz="619545" rtl="0" eaLnBrk="1" latinLnBrk="0" hangingPunct="1">
        <a:lnSpc>
          <a:spcPct val="90000"/>
        </a:lnSpc>
        <a:spcBef>
          <a:spcPts val="338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6pPr>
      <a:lvl7pPr marL="2013520" indent="-154886" algn="l" defTabSz="619545" rtl="0" eaLnBrk="1" latinLnBrk="0" hangingPunct="1">
        <a:lnSpc>
          <a:spcPct val="90000"/>
        </a:lnSpc>
        <a:spcBef>
          <a:spcPts val="338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7pPr>
      <a:lvl8pPr marL="2323293" indent="-154886" algn="l" defTabSz="619545" rtl="0" eaLnBrk="1" latinLnBrk="0" hangingPunct="1">
        <a:lnSpc>
          <a:spcPct val="90000"/>
        </a:lnSpc>
        <a:spcBef>
          <a:spcPts val="338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8pPr>
      <a:lvl9pPr marL="2633065" indent="-154886" algn="l" defTabSz="619545" rtl="0" eaLnBrk="1" latinLnBrk="0" hangingPunct="1">
        <a:lnSpc>
          <a:spcPct val="90000"/>
        </a:lnSpc>
        <a:spcBef>
          <a:spcPts val="338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9545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1pPr>
      <a:lvl2pPr marL="309773" algn="l" defTabSz="619545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2pPr>
      <a:lvl3pPr marL="619545" algn="l" defTabSz="619545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3pPr>
      <a:lvl4pPr marL="929317" algn="l" defTabSz="619545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4pPr>
      <a:lvl5pPr marL="1239089" algn="l" defTabSz="619545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5pPr>
      <a:lvl6pPr marL="1548862" algn="l" defTabSz="619545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6pPr>
      <a:lvl7pPr marL="1858634" algn="l" defTabSz="619545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7pPr>
      <a:lvl8pPr marL="2168407" algn="l" defTabSz="619545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8pPr>
      <a:lvl9pPr marL="2478179" algn="l" defTabSz="619545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1A17BA0-2E61-4F56-820F-5E43BAFD4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50422"/>
              </p:ext>
            </p:extLst>
          </p:nvPr>
        </p:nvGraphicFramePr>
        <p:xfrm>
          <a:off x="385903" y="850887"/>
          <a:ext cx="6751121" cy="881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0159">
                  <a:extLst>
                    <a:ext uri="{9D8B030D-6E8A-4147-A177-3AD203B41FA5}">
                      <a16:colId xmlns:a16="http://schemas.microsoft.com/office/drawing/2014/main" val="237976227"/>
                    </a:ext>
                  </a:extLst>
                </a:gridCol>
                <a:gridCol w="2250159">
                  <a:extLst>
                    <a:ext uri="{9D8B030D-6E8A-4147-A177-3AD203B41FA5}">
                      <a16:colId xmlns:a16="http://schemas.microsoft.com/office/drawing/2014/main" val="751338817"/>
                    </a:ext>
                  </a:extLst>
                </a:gridCol>
                <a:gridCol w="2250803">
                  <a:extLst>
                    <a:ext uri="{9D8B030D-6E8A-4147-A177-3AD203B41FA5}">
                      <a16:colId xmlns:a16="http://schemas.microsoft.com/office/drawing/2014/main" val="3754367279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Written Text</a:t>
                      </a:r>
                      <a:endParaRPr lang="en-NZ" sz="12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(eg: novel, short story, poem)</a:t>
                      </a:r>
                      <a:endParaRPr lang="en-NZ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29" marR="28229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Visual/Verbal Text</a:t>
                      </a:r>
                      <a:endParaRPr lang="en-NZ" sz="12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(eg:  film, documentary, podcast)</a:t>
                      </a:r>
                      <a:endParaRPr lang="en-NZ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29" marR="28229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Unfamiliar Texts</a:t>
                      </a:r>
                      <a:endParaRPr lang="en-NZ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29" marR="28229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94310"/>
                  </a:ext>
                </a:extLst>
              </a:tr>
              <a:tr h="6096208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Novel and Short Story</a:t>
                      </a:r>
                      <a:endParaRPr lang="en-NZ" sz="11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Structure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(exposition, turning points, links between beginning and end, narrative point of view, foreshadowing, flashback…)</a:t>
                      </a:r>
                      <a:endParaRPr lang="en-NZ" sz="9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Characters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(development, relationships, conflicts…especially of the protagonist)</a:t>
                      </a:r>
                      <a:endParaRPr lang="en-NZ" sz="9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Setting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(Year 12 and 13 be aware of physical, social and political settings)</a:t>
                      </a:r>
                      <a:endParaRPr lang="en-NZ" sz="9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Symbolism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(perhaps even motif)</a:t>
                      </a:r>
                      <a:endParaRPr lang="en-NZ" sz="9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Ideas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(WHAT the author is saying about people/the world)</a:t>
                      </a:r>
                      <a:endParaRPr lang="en-NZ" sz="9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marR="0" lvl="0" indent="-177800" algn="l" defTabSz="619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Effect on </a:t>
                      </a:r>
                      <a:r>
                        <a:rPr lang="en-US" sz="9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audience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(HOW it makes us feel and react, and HOW our own points of view (lens) affects how we feel and act about what we read)</a:t>
                      </a:r>
                      <a:endParaRPr lang="en-NZ" sz="9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Purpose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(WHY the author is wanting us to feel this, react like this, know this)</a:t>
                      </a:r>
                      <a:endParaRPr lang="en-NZ" sz="9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bank of </a:t>
                      </a:r>
                      <a:r>
                        <a:rPr lang="en-US" sz="9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quotations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that illustrate main idea(s), things about the main character and things about the setting.</a:t>
                      </a:r>
                      <a:endParaRPr lang="en-NZ" sz="9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9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Poem</a:t>
                      </a:r>
                      <a:endParaRPr lang="en-NZ" sz="11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Many of the elements above.</a:t>
                      </a:r>
                      <a:endParaRPr lang="en-NZ" sz="9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Plenty of notes about the </a:t>
                      </a:r>
                      <a:r>
                        <a:rPr lang="en-US" sz="9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techniques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used.  The things under unfamiliar texts will help you with this.</a:t>
                      </a: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en-NZ" sz="9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en-NZ" sz="9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29" marR="28229" marT="0" marB="0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Film:</a:t>
                      </a:r>
                      <a:endParaRPr lang="en-NZ" sz="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Structure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(exposition, turning points, links between beginning and end, narrative point of view, foreshadowing, flashback…)</a:t>
                      </a:r>
                      <a:endParaRPr lang="en-NZ" sz="7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Characters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(development, relationships, conflicts…especially of the protagonist)</a:t>
                      </a:r>
                      <a:endParaRPr lang="en-NZ" sz="7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Setting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(Year 12 and 13 be aware of physical, social and political settings)</a:t>
                      </a:r>
                      <a:endParaRPr lang="en-NZ" sz="7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Symbolism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(perhaps even motif)</a:t>
                      </a:r>
                      <a:endParaRPr lang="en-NZ" sz="7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Ideas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(WHAT the director is saying about people/the world)</a:t>
                      </a:r>
                      <a:endParaRPr lang="en-NZ" sz="7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marR="0" lvl="0" indent="-177800" algn="l" defTabSz="619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Effect on </a:t>
                      </a: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audience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(HOW it makes us feel and react, and HOW our own points of view (lens) affects how we feel and act about what we view)</a:t>
                      </a:r>
                      <a:endParaRPr lang="en-NZ" sz="7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Purpose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(WHY the director is wanting us to feel this, react like this, know this)</a:t>
                      </a:r>
                      <a:endParaRPr lang="en-NZ" sz="7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bank of </a:t>
                      </a: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quotations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that illustrate main idea(s), things about the main character and things about the setting.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7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Documentary: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This will depend on your documentary, but you might have notes on things like:</a:t>
                      </a: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Structure – story telling</a:t>
                      </a: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Interviews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and how they are conducted</a:t>
                      </a: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Raw/archival/historical footage</a:t>
                      </a: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Re-enactments</a:t>
                      </a: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Evidence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(letters, data, objects…)</a:t>
                      </a: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NZ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Point of view </a:t>
                      </a:r>
                      <a:r>
                        <a:rPr lang="en-NZ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 the need to be wary of this.</a:t>
                      </a:r>
                      <a:endParaRPr lang="en-NZ" sz="7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Ideas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(WHAT the producer is saying about people/the world)</a:t>
                      </a:r>
                      <a:endParaRPr lang="en-NZ" sz="7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marR="0" lvl="0" indent="-177800" algn="l" defTabSz="619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Effect on </a:t>
                      </a: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audience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(HOW it makes us feel and react, and HOW our own points of view (lens) affects how we feel and act about what we read)</a:t>
                      </a:r>
                      <a:endParaRPr lang="en-NZ" sz="7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Purpose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(WHY the producer is wanting us to feel this, react like this, know this)</a:t>
                      </a:r>
                      <a:endParaRPr lang="en-NZ" sz="7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bank of </a:t>
                      </a: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quotations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that illustrate main idea(s), things about the main character and things about the setting.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buFont typeface="Symbol" panose="05050102010706020507" pitchFamily="18" charset="2"/>
                        <a:buNone/>
                      </a:pPr>
                      <a:endParaRPr lang="en-NZ" sz="7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Techniques</a:t>
                      </a:r>
                      <a:endParaRPr lang="en-NZ" sz="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 both </a:t>
                      </a:r>
                      <a:r>
                        <a:rPr lang="en-US" sz="7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film and documentary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you should be aware of the uses of:</a:t>
                      </a:r>
                      <a:endParaRPr lang="en-NZ" sz="7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Camera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(shot size, camera angle, camera movement)</a:t>
                      </a:r>
                      <a:endParaRPr lang="en-NZ" sz="7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Sound 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(narration, music, foley effects…)</a:t>
                      </a:r>
                      <a:endParaRPr lang="en-NZ" sz="7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Editing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(cuts, montages, dissolve, slow-motion)</a:t>
                      </a:r>
                      <a:endParaRPr lang="en-NZ" sz="7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Costume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(including make-up)</a:t>
                      </a:r>
                      <a:endParaRPr lang="en-NZ" sz="7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Lighting, filters, colours</a:t>
                      </a:r>
                      <a:endParaRPr lang="en-NZ" sz="7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Mise-en-scene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Podcast: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This will depend on your podcast, but you might have notes on things like:</a:t>
                      </a: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Structure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(story telling, introduction, segmenting, segues, outros…)</a:t>
                      </a: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Interviews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and how they are conducted</a:t>
                      </a: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Voice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(pace, pause, tone, pitch, volume…)</a:t>
                      </a: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Sound effects 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(including music, foley or studio sounds)</a:t>
                      </a: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Language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(colloquial, formal cliches, connectives, jargon, figurative language, emotive, repetition,)</a:t>
                      </a: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Persuasive devices 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(facts, evidence, quotations, anecdotes…)</a:t>
                      </a: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Critical thinking/Objectivity 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(or lack of it)</a:t>
                      </a: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NZ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Point of view </a:t>
                      </a:r>
                      <a:r>
                        <a:rPr lang="en-NZ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 the need to be wary of this.</a:t>
                      </a:r>
                      <a:endParaRPr lang="en-NZ" sz="7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Ideas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(WHAT the producer is saying about people/the world)</a:t>
                      </a:r>
                      <a:endParaRPr lang="en-NZ" sz="7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marR="0" lvl="0" indent="-177800" algn="l" defTabSz="619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Effect on </a:t>
                      </a: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audience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(HOW it makes us feel and react, and HOW our own points of view (lens) affects how we feel and act about what we read)</a:t>
                      </a:r>
                      <a:endParaRPr lang="en-NZ" sz="7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Purpose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(WHY the producer is wanting us to feel this, react like this, know this)</a:t>
                      </a:r>
                      <a:endParaRPr lang="en-NZ" sz="7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bank of </a:t>
                      </a: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quotations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that illustrate main idea(s), things about the main character and things about the setting.</a:t>
                      </a: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7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Connection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with audience</a:t>
                      </a:r>
                      <a:endParaRPr lang="en-US" sz="75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229" marR="28229" marT="0" marB="0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big three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 knowing these are the important things to discuss. They are:</a:t>
                      </a: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Ideas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(WHAT the author is saying about people/the world)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marR="0" lvl="0" indent="-177800" algn="l" defTabSz="619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Effect on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audience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(HOW it makes us feel and react, and HOW our own points of view (lens) affects how we feel and act about what we read)</a:t>
                      </a:r>
                      <a:endParaRPr lang="en-NZ" sz="8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Purpose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(WHY the author is wanting us to feel this, react like this, know this)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HOW ideas are illustrated, audiences are affected and how you can spot the purpose come down to techniques listed below.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</a:pP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Figurative Aspects</a:t>
                      </a:r>
                      <a:endParaRPr lang="en-NZ" sz="8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Apostrophe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Hyperbole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Metaphor</a:t>
                      </a: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Motif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Personification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Simile</a:t>
                      </a: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Symbolism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Synecdoche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Synesthesia 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indent="-177800">
                        <a:lnSpc>
                          <a:spcPct val="100000"/>
                        </a:lnSpc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indent="-177800">
                        <a:lnSpc>
                          <a:spcPct val="100000"/>
                        </a:lnSpc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Sound Devices</a:t>
                      </a:r>
                      <a:endParaRPr lang="en-NZ" sz="8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Alliteration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Assonance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Asyndeton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Elision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Onomatopoeia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Rhyme scheme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Rhythm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Sibilance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indent="-177800">
                        <a:lnSpc>
                          <a:spcPct val="100000"/>
                        </a:lnSpc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indent="-177800">
                        <a:lnSpc>
                          <a:spcPct val="100000"/>
                        </a:lnSpc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Language</a:t>
                      </a:r>
                      <a:endParaRPr lang="en-NZ" sz="8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Cliché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Imperative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Pun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Rhetorical questions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indent="-177800">
                        <a:lnSpc>
                          <a:spcPct val="100000"/>
                        </a:lnSpc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indent="-177800">
                        <a:lnSpc>
                          <a:spcPct val="100000"/>
                        </a:lnSpc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Vocabulary specific</a:t>
                      </a:r>
                      <a:endParaRPr lang="en-NZ" sz="8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Connotations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Jargon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Juxtaposition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Neologism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Oxymoron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7800" lvl="0" indent="-1778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Parts of speech (noun, verb etc)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Poetry</a:t>
                      </a:r>
                      <a:endParaRPr lang="en-NZ" sz="8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Lines:  end-stopped, run-on (aka enjambment), caesura.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Types of narration</a:t>
                      </a:r>
                      <a:endParaRPr lang="en-NZ" sz="8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First person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Second person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Third person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Omniscient / Eye-of-God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Tone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tone the creator is using – eg: excited, nostalgic, numb)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</a:pP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Mood</a:t>
                      </a:r>
                      <a:endParaRPr lang="en-US" sz="800" b="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How the text makes YOU feel … and you’ll pick up on the creator’s tone).</a:t>
                      </a:r>
                      <a:endParaRPr lang="en-NZ" sz="8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229" marR="28229" marT="0" marB="0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8611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F5234A4-3CD3-4105-9C21-A76C02BACA53}"/>
              </a:ext>
            </a:extLst>
          </p:cNvPr>
          <p:cNvSpPr txBox="1"/>
          <p:nvPr/>
        </p:nvSpPr>
        <p:spPr>
          <a:xfrm rot="21280572">
            <a:off x="421971" y="6992912"/>
            <a:ext cx="2129591" cy="2277547"/>
          </a:xfrm>
          <a:custGeom>
            <a:avLst/>
            <a:gdLst>
              <a:gd name="connsiteX0" fmla="*/ 0 w 2129591"/>
              <a:gd name="connsiteY0" fmla="*/ 0 h 2277547"/>
              <a:gd name="connsiteX1" fmla="*/ 553694 w 2129591"/>
              <a:gd name="connsiteY1" fmla="*/ 0 h 2277547"/>
              <a:gd name="connsiteX2" fmla="*/ 1043500 w 2129591"/>
              <a:gd name="connsiteY2" fmla="*/ 0 h 2277547"/>
              <a:gd name="connsiteX3" fmla="*/ 1554601 w 2129591"/>
              <a:gd name="connsiteY3" fmla="*/ 0 h 2277547"/>
              <a:gd name="connsiteX4" fmla="*/ 2129591 w 2129591"/>
              <a:gd name="connsiteY4" fmla="*/ 0 h 2277547"/>
              <a:gd name="connsiteX5" fmla="*/ 2129591 w 2129591"/>
              <a:gd name="connsiteY5" fmla="*/ 546611 h 2277547"/>
              <a:gd name="connsiteX6" fmla="*/ 2129591 w 2129591"/>
              <a:gd name="connsiteY6" fmla="*/ 1093223 h 2277547"/>
              <a:gd name="connsiteX7" fmla="*/ 2129591 w 2129591"/>
              <a:gd name="connsiteY7" fmla="*/ 1685385 h 2277547"/>
              <a:gd name="connsiteX8" fmla="*/ 2129591 w 2129591"/>
              <a:gd name="connsiteY8" fmla="*/ 2277547 h 2277547"/>
              <a:gd name="connsiteX9" fmla="*/ 1661081 w 2129591"/>
              <a:gd name="connsiteY9" fmla="*/ 2277547 h 2277547"/>
              <a:gd name="connsiteX10" fmla="*/ 1128683 w 2129591"/>
              <a:gd name="connsiteY10" fmla="*/ 2277547 h 2277547"/>
              <a:gd name="connsiteX11" fmla="*/ 638877 w 2129591"/>
              <a:gd name="connsiteY11" fmla="*/ 2277547 h 2277547"/>
              <a:gd name="connsiteX12" fmla="*/ 0 w 2129591"/>
              <a:gd name="connsiteY12" fmla="*/ 2277547 h 2277547"/>
              <a:gd name="connsiteX13" fmla="*/ 0 w 2129591"/>
              <a:gd name="connsiteY13" fmla="*/ 1685385 h 2277547"/>
              <a:gd name="connsiteX14" fmla="*/ 0 w 2129591"/>
              <a:gd name="connsiteY14" fmla="*/ 1115998 h 2277547"/>
              <a:gd name="connsiteX15" fmla="*/ 0 w 2129591"/>
              <a:gd name="connsiteY15" fmla="*/ 523836 h 2277547"/>
              <a:gd name="connsiteX16" fmla="*/ 0 w 2129591"/>
              <a:gd name="connsiteY16" fmla="*/ 0 h 227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29591" h="2277547" fill="none" extrusionOk="0">
                <a:moveTo>
                  <a:pt x="0" y="0"/>
                </a:moveTo>
                <a:cubicBezTo>
                  <a:pt x="222137" y="-27562"/>
                  <a:pt x="436776" y="58340"/>
                  <a:pt x="553694" y="0"/>
                </a:cubicBezTo>
                <a:cubicBezTo>
                  <a:pt x="670612" y="-58340"/>
                  <a:pt x="846860" y="57829"/>
                  <a:pt x="1043500" y="0"/>
                </a:cubicBezTo>
                <a:cubicBezTo>
                  <a:pt x="1240140" y="-57829"/>
                  <a:pt x="1418955" y="59573"/>
                  <a:pt x="1554601" y="0"/>
                </a:cubicBezTo>
                <a:cubicBezTo>
                  <a:pt x="1690247" y="-59573"/>
                  <a:pt x="1884228" y="11992"/>
                  <a:pt x="2129591" y="0"/>
                </a:cubicBezTo>
                <a:cubicBezTo>
                  <a:pt x="2152990" y="211643"/>
                  <a:pt x="2070986" y="410948"/>
                  <a:pt x="2129591" y="546611"/>
                </a:cubicBezTo>
                <a:cubicBezTo>
                  <a:pt x="2188196" y="682274"/>
                  <a:pt x="2084588" y="982131"/>
                  <a:pt x="2129591" y="1093223"/>
                </a:cubicBezTo>
                <a:cubicBezTo>
                  <a:pt x="2174594" y="1204315"/>
                  <a:pt x="2095793" y="1404271"/>
                  <a:pt x="2129591" y="1685385"/>
                </a:cubicBezTo>
                <a:cubicBezTo>
                  <a:pt x="2163389" y="1966499"/>
                  <a:pt x="2062784" y="2114827"/>
                  <a:pt x="2129591" y="2277547"/>
                </a:cubicBezTo>
                <a:cubicBezTo>
                  <a:pt x="1984801" y="2319128"/>
                  <a:pt x="1869727" y="2252696"/>
                  <a:pt x="1661081" y="2277547"/>
                </a:cubicBezTo>
                <a:cubicBezTo>
                  <a:pt x="1452435" y="2302398"/>
                  <a:pt x="1377483" y="2221267"/>
                  <a:pt x="1128683" y="2277547"/>
                </a:cubicBezTo>
                <a:cubicBezTo>
                  <a:pt x="879883" y="2333827"/>
                  <a:pt x="803585" y="2276941"/>
                  <a:pt x="638877" y="2277547"/>
                </a:cubicBezTo>
                <a:cubicBezTo>
                  <a:pt x="474169" y="2278153"/>
                  <a:pt x="247159" y="2247079"/>
                  <a:pt x="0" y="2277547"/>
                </a:cubicBezTo>
                <a:cubicBezTo>
                  <a:pt x="-38754" y="2073029"/>
                  <a:pt x="1869" y="1815027"/>
                  <a:pt x="0" y="1685385"/>
                </a:cubicBezTo>
                <a:cubicBezTo>
                  <a:pt x="-1869" y="1555743"/>
                  <a:pt x="35141" y="1315855"/>
                  <a:pt x="0" y="1115998"/>
                </a:cubicBezTo>
                <a:cubicBezTo>
                  <a:pt x="-35141" y="916141"/>
                  <a:pt x="6316" y="707428"/>
                  <a:pt x="0" y="523836"/>
                </a:cubicBezTo>
                <a:cubicBezTo>
                  <a:pt x="-6316" y="340244"/>
                  <a:pt x="35383" y="170055"/>
                  <a:pt x="0" y="0"/>
                </a:cubicBezTo>
                <a:close/>
              </a:path>
              <a:path w="2129591" h="2277547" stroke="0" extrusionOk="0">
                <a:moveTo>
                  <a:pt x="0" y="0"/>
                </a:moveTo>
                <a:cubicBezTo>
                  <a:pt x="255798" y="-59873"/>
                  <a:pt x="279211" y="12074"/>
                  <a:pt x="532398" y="0"/>
                </a:cubicBezTo>
                <a:cubicBezTo>
                  <a:pt x="785585" y="-12074"/>
                  <a:pt x="858389" y="28531"/>
                  <a:pt x="1086091" y="0"/>
                </a:cubicBezTo>
                <a:cubicBezTo>
                  <a:pt x="1313793" y="-28531"/>
                  <a:pt x="1427274" y="28135"/>
                  <a:pt x="1618489" y="0"/>
                </a:cubicBezTo>
                <a:cubicBezTo>
                  <a:pt x="1809704" y="-28135"/>
                  <a:pt x="2004385" y="4785"/>
                  <a:pt x="2129591" y="0"/>
                </a:cubicBezTo>
                <a:cubicBezTo>
                  <a:pt x="2147036" y="167796"/>
                  <a:pt x="2087899" y="314603"/>
                  <a:pt x="2129591" y="614938"/>
                </a:cubicBezTo>
                <a:cubicBezTo>
                  <a:pt x="2171283" y="915273"/>
                  <a:pt x="2081096" y="984866"/>
                  <a:pt x="2129591" y="1115998"/>
                </a:cubicBezTo>
                <a:cubicBezTo>
                  <a:pt x="2178086" y="1247130"/>
                  <a:pt x="2085690" y="1542134"/>
                  <a:pt x="2129591" y="1708160"/>
                </a:cubicBezTo>
                <a:cubicBezTo>
                  <a:pt x="2173492" y="1874186"/>
                  <a:pt x="2080400" y="2103628"/>
                  <a:pt x="2129591" y="2277547"/>
                </a:cubicBezTo>
                <a:cubicBezTo>
                  <a:pt x="1867554" y="2304110"/>
                  <a:pt x="1793177" y="2211259"/>
                  <a:pt x="1575897" y="2277547"/>
                </a:cubicBezTo>
                <a:cubicBezTo>
                  <a:pt x="1358617" y="2343835"/>
                  <a:pt x="1198982" y="2275444"/>
                  <a:pt x="1000908" y="2277547"/>
                </a:cubicBezTo>
                <a:cubicBezTo>
                  <a:pt x="802834" y="2279650"/>
                  <a:pt x="712855" y="2230405"/>
                  <a:pt x="489806" y="2277547"/>
                </a:cubicBezTo>
                <a:cubicBezTo>
                  <a:pt x="266757" y="2324689"/>
                  <a:pt x="106434" y="2244710"/>
                  <a:pt x="0" y="2277547"/>
                </a:cubicBezTo>
                <a:cubicBezTo>
                  <a:pt x="-59566" y="2085470"/>
                  <a:pt x="66460" y="1825189"/>
                  <a:pt x="0" y="1662609"/>
                </a:cubicBezTo>
                <a:cubicBezTo>
                  <a:pt x="-66460" y="1500029"/>
                  <a:pt x="60109" y="1337481"/>
                  <a:pt x="0" y="1115998"/>
                </a:cubicBezTo>
                <a:cubicBezTo>
                  <a:pt x="-60109" y="894515"/>
                  <a:pt x="63341" y="773162"/>
                  <a:pt x="0" y="501060"/>
                </a:cubicBezTo>
                <a:cubicBezTo>
                  <a:pt x="-63341" y="228958"/>
                  <a:pt x="35528" y="110604"/>
                  <a:pt x="0" y="0"/>
                </a:cubicBezTo>
                <a:close/>
              </a:path>
            </a:pathLst>
          </a:custGeom>
          <a:solidFill>
            <a:srgbClr val="C3EBE8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9982357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</a:pPr>
            <a:r>
              <a:rPr lang="en-US" sz="1200" b="1" dirty="0">
                <a:solidFill>
                  <a:srgbClr val="7030A0"/>
                </a:solidFill>
                <a:effectLst/>
              </a:rPr>
              <a:t>Know the Drill!</a:t>
            </a:r>
            <a:endParaRPr lang="en-NZ" sz="1200" b="1" dirty="0">
              <a:solidFill>
                <a:srgbClr val="7030A0"/>
              </a:solidFill>
              <a:effectLst/>
            </a:endParaRPr>
          </a:p>
          <a:p>
            <a:pPr marL="177800" lvl="0" indent="-1778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000" i="1" dirty="0">
                <a:solidFill>
                  <a:srgbClr val="7030A0"/>
                </a:solidFill>
                <a:effectLst/>
              </a:rPr>
              <a:t>Know the exam format – they types of things asked, what’s expected of you.</a:t>
            </a:r>
          </a:p>
          <a:p>
            <a:pPr marL="177800" lvl="0" indent="-1778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000" i="1" dirty="0">
                <a:solidFill>
                  <a:srgbClr val="7030A0"/>
                </a:solidFill>
                <a:effectLst/>
              </a:rPr>
              <a:t>Know how to write an essay (or for Unfamiliar Texts, how to formulate an answer.)</a:t>
            </a:r>
          </a:p>
          <a:p>
            <a:pPr marL="177800" lvl="0" indent="-1778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000" i="1" dirty="0">
                <a:solidFill>
                  <a:srgbClr val="7030A0"/>
                </a:solidFill>
              </a:rPr>
              <a:t>There will be slight differences in what you need to know, depending on the texts you studied and your year level, but this is a general list for your guidance.</a:t>
            </a:r>
            <a:endParaRPr lang="en-US" sz="1000" i="1" dirty="0">
              <a:solidFill>
                <a:srgbClr val="7030A0"/>
              </a:solidFill>
              <a:effectLst/>
            </a:endParaRPr>
          </a:p>
          <a:p>
            <a:pPr marL="177800" lvl="0" indent="-1778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000" i="1" dirty="0">
                <a:solidFill>
                  <a:srgbClr val="7030A0"/>
                </a:solidFill>
              </a:rPr>
              <a:t>Do the mahi.  Get the treats eh!</a:t>
            </a:r>
            <a:endParaRPr lang="en-US" sz="1000" i="1" dirty="0">
              <a:solidFill>
                <a:srgbClr val="7030A0"/>
              </a:solidFill>
              <a:effectLst/>
            </a:endParaRPr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C85261BD-F2C0-43F0-8C82-655582B14F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387" y="909271"/>
            <a:ext cx="415637" cy="415637"/>
          </a:xfrm>
          <a:prstGeom prst="rect">
            <a:avLst/>
          </a:prstGeom>
        </p:spPr>
      </p:pic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ACC44719-CA68-40E1-9507-7F2362146F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135" y="850887"/>
            <a:ext cx="365451" cy="365451"/>
          </a:xfrm>
          <a:prstGeom prst="rect">
            <a:avLst/>
          </a:prstGeom>
        </p:spPr>
      </p:pic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24DE5EEF-90DC-4007-ABB5-AB8794A7BB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175" y="891458"/>
            <a:ext cx="415638" cy="415638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low confidence">
            <a:extLst>
              <a:ext uri="{FF2B5EF4-FFF2-40B4-BE49-F238E27FC236}">
                <a16:creationId xmlns:a16="http://schemas.microsoft.com/office/drawing/2014/main" id="{8FBB2830-A2D8-4E51-B8F5-9283870536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233" y="909414"/>
            <a:ext cx="321966" cy="32196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158345E-F8A4-48D6-87AA-39CF4AA00F5C}"/>
              </a:ext>
            </a:extLst>
          </p:cNvPr>
          <p:cNvSpPr txBox="1"/>
          <p:nvPr/>
        </p:nvSpPr>
        <p:spPr>
          <a:xfrm>
            <a:off x="385903" y="219945"/>
            <a:ext cx="676299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bin Sketch" panose="020B0503050202020004" pitchFamily="34" charset="0"/>
              </a:rPr>
              <a:t>Exam Revision Checklist – NCEA Levels 1, 2 and 3.</a:t>
            </a:r>
          </a:p>
          <a:p>
            <a:pPr algn="ctr"/>
            <a:r>
              <a:rPr lang="en-US" sz="1100" dirty="0"/>
              <a:t>You should have notes on most of these things.  These are the key things you need to know.</a:t>
            </a:r>
            <a:endParaRPr lang="en-NZ" sz="1100" dirty="0"/>
          </a:p>
        </p:txBody>
      </p:sp>
    </p:spTree>
    <p:extLst>
      <p:ext uri="{BB962C8B-B14F-4D97-AF65-F5344CB8AC3E}">
        <p14:creationId xmlns:p14="http://schemas.microsoft.com/office/powerpoint/2010/main" val="2274854174"/>
      </p:ext>
    </p:extLst>
  </p:cSld>
  <p:clrMapOvr>
    <a:masterClrMapping/>
  </p:clrMapOvr>
</p:sld>
</file>

<file path=ppt/theme/theme1.xml><?xml version="1.0" encoding="utf-8"?>
<a:theme xmlns:a="http://schemas.openxmlformats.org/drawingml/2006/main" name="Logo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1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E5E1129F-285F-4D08-982E-FD693553F7BC}" vid="{F471416B-FB79-46F8-943F-50C3BD17B4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 A4 PORTRAIT Template</Template>
  <TotalTime>61</TotalTime>
  <Words>1070</Words>
  <Application>Microsoft Office PowerPoint</Application>
  <PresentationFormat>Custom</PresentationFormat>
  <Paragraphs>129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Cabin Sketch</vt:lpstr>
      <vt:lpstr>Symbol</vt:lpstr>
      <vt:lpstr>Wingdings</vt:lpstr>
      <vt:lpstr>Logo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de Lautour</dc:creator>
  <cp:lastModifiedBy>Sue de Lautour</cp:lastModifiedBy>
  <cp:revision>1</cp:revision>
  <cp:lastPrinted>2021-02-09T19:48:47Z</cp:lastPrinted>
  <dcterms:created xsi:type="dcterms:W3CDTF">2021-10-15T01:45:08Z</dcterms:created>
  <dcterms:modified xsi:type="dcterms:W3CDTF">2021-10-15T02:46:30Z</dcterms:modified>
</cp:coreProperties>
</file>